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3" rIns="93287" bIns="466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3" rIns="93287" bIns="46643" rtlCol="0"/>
          <a:lstStyle>
            <a:lvl1pPr algn="r">
              <a:defRPr sz="1200"/>
            </a:lvl1pPr>
          </a:lstStyle>
          <a:p>
            <a:fld id="{0AB20992-2D53-4D1E-A221-874376626C50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3" rIns="93287" bIns="4664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3" rIns="93287" bIns="466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3" rIns="93287" bIns="4664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3" rIns="93287" bIns="46643" rtlCol="0" anchor="b"/>
          <a:lstStyle>
            <a:lvl1pPr algn="r">
              <a:defRPr sz="1200"/>
            </a:lvl1pPr>
          </a:lstStyle>
          <a:p>
            <a:fld id="{83D24553-BBE0-4144-BA90-D1BD35787F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5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24553-BBE0-4144-BA90-D1BD35787FD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EA1F9-C355-4F22-9E33-43930C6B5AAE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218DA-51D9-4702-9BDE-1B4E069C4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oradostateplan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cccs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2016369" y="2895600"/>
            <a:ext cx="5451231" cy="1828800"/>
          </a:xfrm>
          <a:prstGeom prst="ellipse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124200" y="2904991"/>
            <a:ext cx="3124200" cy="1590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91440" algn="ctr"/>
            <a:r>
              <a:rPr lang="en-US" sz="1000" b="1" u="sng" dirty="0"/>
              <a:t>P</a:t>
            </a:r>
            <a:r>
              <a:rPr lang="en-US" sz="1000" b="1" dirty="0"/>
              <a:t>ostsecondary &amp; </a:t>
            </a:r>
            <a:r>
              <a:rPr lang="en-US" sz="1000" b="1" u="sng" dirty="0"/>
              <a:t>W</a:t>
            </a:r>
            <a:r>
              <a:rPr lang="en-US" sz="1000" b="1" dirty="0"/>
              <a:t>orkforce </a:t>
            </a:r>
            <a:r>
              <a:rPr lang="en-US" sz="1000" b="1" u="sng" dirty="0"/>
              <a:t>R</a:t>
            </a:r>
            <a:r>
              <a:rPr lang="en-US" sz="1000" b="1" dirty="0"/>
              <a:t>eadiness (PWR)</a:t>
            </a:r>
          </a:p>
          <a:p>
            <a:pPr marL="91440"/>
            <a:r>
              <a:rPr lang="en-US" sz="800" u="sng" dirty="0"/>
              <a:t>Communicator: </a:t>
            </a:r>
            <a:r>
              <a:rPr lang="en-US" sz="800" i="1" dirty="0"/>
              <a:t>Media Literacy, Digital Literacy, Data Literacy, Interpersonal Communications</a:t>
            </a:r>
          </a:p>
          <a:p>
            <a:pPr marL="91440"/>
            <a:r>
              <a:rPr lang="en-US" sz="800" u="sng" dirty="0"/>
              <a:t>Problem Solver: </a:t>
            </a:r>
            <a:r>
              <a:rPr lang="en-US" sz="800" i="1" dirty="0"/>
              <a:t>Critical Thinking &amp; Analysis, Collaboration &amp; Teamwork, Creativity &amp; Innovation, Adaptability &amp; Flexibility</a:t>
            </a:r>
          </a:p>
          <a:p>
            <a:pPr marL="91440"/>
            <a:r>
              <a:rPr lang="en-US" sz="800" u="sng" dirty="0"/>
              <a:t>Community Member: </a:t>
            </a:r>
            <a:r>
              <a:rPr lang="en-US" sz="800" i="1" dirty="0"/>
              <a:t>Civic Engagement, Global &amp; Cultural Awareness, Social Awareness</a:t>
            </a:r>
          </a:p>
          <a:p>
            <a:pPr marL="91440"/>
            <a:r>
              <a:rPr lang="en-US" sz="800" u="sng" dirty="0"/>
              <a:t>Empowered Individual</a:t>
            </a:r>
            <a:r>
              <a:rPr lang="en-US" sz="800" dirty="0"/>
              <a:t>:</a:t>
            </a:r>
            <a:r>
              <a:rPr lang="en-US" sz="800" i="1" dirty="0"/>
              <a:t> Self-Awareness, Self-Management, Perseverance &amp; Resilience, Self-Advocacy &amp; Initiative, Career Awareness</a:t>
            </a:r>
          </a:p>
          <a:p>
            <a:pPr marL="91440" algn="ctr"/>
            <a:r>
              <a:rPr lang="en-US" sz="900" b="1" dirty="0"/>
              <a:t>Alternative Cooperative Education (ACE)    </a:t>
            </a:r>
            <a:r>
              <a:rPr lang="en-US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CTSO – (SC)²</a:t>
            </a:r>
            <a:endParaRPr lang="en-US" sz="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0488" y="76200"/>
            <a:ext cx="6705601" cy="544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solidFill>
                  <a:srgbClr val="993333"/>
                </a:solidFill>
                <a:latin typeface="Palatino Linotype" pitchFamily="18" charset="0"/>
              </a:rPr>
              <a:t>Colorado Career Cluster Model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124200" y="4637295"/>
            <a:ext cx="3020977" cy="2110819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600" b="1" dirty="0">
              <a:solidFill>
                <a:prstClr val="black"/>
              </a:solidFill>
            </a:endParaRPr>
          </a:p>
          <a:p>
            <a:pPr lvl="0"/>
            <a:endParaRPr lang="en-US" sz="900" b="1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Health Science</a:t>
            </a:r>
          </a:p>
          <a:p>
            <a:pPr marL="117475" lvl="0" indent="-117475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Biotechnology Research &amp; Development*</a:t>
            </a:r>
          </a:p>
          <a:p>
            <a:pPr marL="117475" lvl="0" indent="-117475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Diagnostic Services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Health Informatics</a:t>
            </a:r>
          </a:p>
          <a:p>
            <a:pPr marL="117475" lvl="0" indent="-117475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Supportive Services</a:t>
            </a:r>
          </a:p>
          <a:p>
            <a:pPr marL="117475" lvl="0" indent="-117475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Therapeutic Services</a:t>
            </a:r>
          </a:p>
          <a:p>
            <a:pPr lvl="0"/>
            <a:endParaRPr lang="en-US" sz="8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Behavioral Heath</a:t>
            </a:r>
          </a:p>
          <a:p>
            <a:pPr lvl="0"/>
            <a:endParaRPr lang="en-US" sz="4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Law, Public Safety</a:t>
            </a:r>
            <a:r>
              <a:rPr lang="en-US" sz="900" b="1" baseline="30000" dirty="0">
                <a:solidFill>
                  <a:prstClr val="black"/>
                </a:solidFill>
              </a:rPr>
              <a:t>~</a:t>
            </a:r>
            <a:r>
              <a:rPr lang="en-US" sz="900" b="1" dirty="0">
                <a:solidFill>
                  <a:prstClr val="black"/>
                </a:solidFill>
              </a:rPr>
              <a:t>, Corrections &amp; Security</a:t>
            </a:r>
          </a:p>
          <a:p>
            <a:pPr marL="117475" lvl="0" indent="-117475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Correction Services</a:t>
            </a:r>
          </a:p>
          <a:p>
            <a:pPr marL="117475" lvl="0" indent="-117475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Emergency &amp; Fire Management Services</a:t>
            </a:r>
          </a:p>
          <a:p>
            <a:pPr marL="117475" lvl="0" indent="-117475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Law Enforcement Services</a:t>
            </a:r>
          </a:p>
          <a:p>
            <a:pPr marL="117475" lvl="0" indent="-117475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Security &amp; Protective Services</a:t>
            </a:r>
          </a:p>
          <a:p>
            <a:pPr marL="117475" lvl="0" indent="-117475">
              <a:buFont typeface="Arial" pitchFamily="34" charset="0"/>
              <a:buChar char="•"/>
            </a:pPr>
            <a:r>
              <a:rPr lang="en-US" sz="7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CTSOs – HOSA</a:t>
            </a:r>
            <a:r>
              <a:rPr lang="en-US" sz="7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US" sz="9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en-US" sz="7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SkillsUSA</a:t>
            </a:r>
            <a:r>
              <a:rPr lang="en-US" sz="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US" sz="700" i="1" dirty="0">
                <a:solidFill>
                  <a:prstClr val="black"/>
                </a:solidFill>
              </a:rPr>
              <a:t> STEM affiliated pathway</a:t>
            </a:r>
            <a:endParaRPr lang="en-US" sz="700" dirty="0">
              <a:solidFill>
                <a:prstClr val="black"/>
              </a:solidFill>
            </a:endParaRPr>
          </a:p>
          <a:p>
            <a:endParaRPr lang="en-US" sz="800" dirty="0"/>
          </a:p>
        </p:txBody>
      </p:sp>
      <p:sp>
        <p:nvSpPr>
          <p:cNvPr id="16" name="Rounded Rectangle 15"/>
          <p:cNvSpPr/>
          <p:nvPr/>
        </p:nvSpPr>
        <p:spPr>
          <a:xfrm>
            <a:off x="228600" y="838200"/>
            <a:ext cx="2977662" cy="2590800"/>
          </a:xfrm>
          <a:prstGeom prst="roundRect">
            <a:avLst>
              <a:gd name="adj" fmla="val 77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/>
          <a:lstStyle/>
          <a:p>
            <a:pPr lvl="0"/>
            <a:r>
              <a:rPr lang="en-US" sz="900" b="1" dirty="0">
                <a:solidFill>
                  <a:prstClr val="black"/>
                </a:solidFill>
              </a:rPr>
              <a:t>Management and Administration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Administrative Services 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Business Information Technology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Corporate/General Management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Human Resource Management 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Operations Management</a:t>
            </a:r>
          </a:p>
          <a:p>
            <a:pPr lvl="0"/>
            <a:endParaRPr lang="en-US" sz="800" b="1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Marketing</a:t>
            </a:r>
            <a:endParaRPr lang="en-US" sz="800" b="1" dirty="0">
              <a:solidFill>
                <a:prstClr val="black"/>
              </a:solidFill>
            </a:endParaRP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Digital Marketing</a:t>
            </a:r>
            <a:endParaRPr lang="en-US" sz="700" dirty="0">
              <a:solidFill>
                <a:prstClr val="black"/>
              </a:solidFill>
            </a:endParaRP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Marketing Communications 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Marketing Management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Marketing Research 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Merchandising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Professional Sales/Sales Management</a:t>
            </a:r>
          </a:p>
          <a:p>
            <a:pPr lvl="0"/>
            <a:endParaRPr lang="en-US" sz="900" b="1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Entrepreneurship</a:t>
            </a:r>
          </a:p>
          <a:p>
            <a:pPr lvl="0"/>
            <a:endParaRPr lang="en-US" sz="900" b="1" dirty="0">
              <a:solidFill>
                <a:prstClr val="black"/>
              </a:solidFill>
            </a:endParaRPr>
          </a:p>
          <a:p>
            <a:r>
              <a:rPr 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CTSOs – DECA, FBLA, PBL</a:t>
            </a:r>
            <a:endParaRPr lang="en-US" sz="900" b="1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Finance</a:t>
            </a:r>
            <a:endParaRPr lang="en-US" sz="800" b="1" dirty="0">
              <a:solidFill>
                <a:prstClr val="black"/>
              </a:solidFill>
            </a:endParaRP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Accounting 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Banking Services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Corporate Finance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Insurance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Securities &amp; Investments</a:t>
            </a:r>
          </a:p>
          <a:p>
            <a:pPr lvl="0"/>
            <a:endParaRPr lang="en-US" sz="8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Government &amp; Public Administration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Foreign Service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Governance</a:t>
            </a:r>
          </a:p>
          <a:p>
            <a:pPr marL="5715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Legal Services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Planning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Public Management &amp; Administration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Regulation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700" dirty="0">
                <a:solidFill>
                  <a:prstClr val="black"/>
                </a:solidFill>
              </a:rPr>
              <a:t>Revenue &amp; Taxation</a:t>
            </a:r>
          </a:p>
          <a:p>
            <a:endParaRPr lang="en-US" sz="800" dirty="0"/>
          </a:p>
        </p:txBody>
      </p:sp>
      <p:sp>
        <p:nvSpPr>
          <p:cNvPr id="17" name="Rounded Rectangle 16"/>
          <p:cNvSpPr/>
          <p:nvPr/>
        </p:nvSpPr>
        <p:spPr>
          <a:xfrm>
            <a:off x="3429000" y="589683"/>
            <a:ext cx="2514600" cy="2086708"/>
          </a:xfrm>
          <a:prstGeom prst="roundRect">
            <a:avLst>
              <a:gd name="adj" fmla="val 878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lvl="0"/>
            <a:r>
              <a:rPr lang="en-US" sz="900" b="1" dirty="0">
                <a:solidFill>
                  <a:prstClr val="black"/>
                </a:solidFill>
              </a:rPr>
              <a:t>Agriculture, Food &amp; Natural Resources</a:t>
            </a:r>
          </a:p>
          <a:p>
            <a:pPr lvl="0"/>
            <a:r>
              <a:rPr lang="en-US" sz="700" dirty="0">
                <a:solidFill>
                  <a:prstClr val="black"/>
                </a:solidFill>
              </a:rPr>
              <a:t>• Animal Science*</a:t>
            </a:r>
            <a:endParaRPr lang="en-US" sz="700" i="1" dirty="0">
              <a:solidFill>
                <a:prstClr val="black"/>
              </a:solidFill>
            </a:endParaRPr>
          </a:p>
          <a:p>
            <a:pPr lvl="0"/>
            <a:r>
              <a:rPr lang="en-US" sz="700" dirty="0">
                <a:solidFill>
                  <a:prstClr val="black"/>
                </a:solidFill>
              </a:rPr>
              <a:t>• Agribusiness Systems</a:t>
            </a:r>
          </a:p>
          <a:p>
            <a:pPr lvl="0"/>
            <a:r>
              <a:rPr lang="en-US" sz="700" dirty="0">
                <a:solidFill>
                  <a:prstClr val="black"/>
                </a:solidFill>
              </a:rPr>
              <a:t>• Food Products &amp; Processing Systems*</a:t>
            </a:r>
          </a:p>
          <a:p>
            <a:r>
              <a:rPr lang="en-US" sz="700" dirty="0">
                <a:solidFill>
                  <a:prstClr val="black"/>
                </a:solidFill>
              </a:rPr>
              <a:t>• Natural Resource &amp; Environmental Systems*</a:t>
            </a:r>
          </a:p>
          <a:p>
            <a:pPr lvl="0"/>
            <a:r>
              <a:rPr lang="en-US" sz="700" dirty="0">
                <a:solidFill>
                  <a:prstClr val="black"/>
                </a:solidFill>
              </a:rPr>
              <a:t>• Plant Science*</a:t>
            </a:r>
          </a:p>
          <a:p>
            <a:pPr lvl="0"/>
            <a:r>
              <a:rPr lang="en-US" sz="700" dirty="0">
                <a:solidFill>
                  <a:prstClr val="black"/>
                </a:solidFill>
              </a:rPr>
              <a:t>• Power, Structural &amp; Technical Systems*</a:t>
            </a:r>
          </a:p>
          <a:p>
            <a:pPr lvl="0"/>
            <a:endParaRPr lang="en-US" sz="4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Energy</a:t>
            </a:r>
            <a:endParaRPr lang="en-US" sz="800" b="1" dirty="0">
              <a:solidFill>
                <a:prstClr val="black"/>
              </a:solidFill>
            </a:endParaRPr>
          </a:p>
          <a:p>
            <a:pPr lvl="0"/>
            <a:r>
              <a:rPr lang="en-US" sz="700" dirty="0">
                <a:solidFill>
                  <a:prstClr val="black"/>
                </a:solidFill>
              </a:rPr>
              <a:t>• Electromechanical Generation &amp; Maintenance*</a:t>
            </a:r>
          </a:p>
          <a:p>
            <a:pPr lvl="0"/>
            <a:r>
              <a:rPr lang="en-US" sz="700" dirty="0">
                <a:solidFill>
                  <a:prstClr val="black"/>
                </a:solidFill>
              </a:rPr>
              <a:t>• Electrical Energy Transmission &amp; Distribution*</a:t>
            </a:r>
          </a:p>
          <a:p>
            <a:pPr lvl="0"/>
            <a:r>
              <a:rPr lang="en-US" sz="700" dirty="0">
                <a:solidFill>
                  <a:prstClr val="black"/>
                </a:solidFill>
              </a:rPr>
              <a:t>• Energy Efficiency &amp; Environmental Technology*</a:t>
            </a:r>
          </a:p>
          <a:p>
            <a:pPr lvl="0"/>
            <a:r>
              <a:rPr lang="en-US" sz="700" dirty="0">
                <a:solidFill>
                  <a:prstClr val="black"/>
                </a:solidFill>
              </a:rPr>
              <a:t>• Fossil Energy Extraction, Processing &amp; Distribution*</a:t>
            </a:r>
          </a:p>
          <a:p>
            <a:r>
              <a:rPr lang="en-US" sz="700" dirty="0">
                <a:solidFill>
                  <a:prstClr val="black"/>
                </a:solidFill>
              </a:rPr>
              <a:t>• Renewable Energy Production*</a:t>
            </a:r>
          </a:p>
          <a:p>
            <a:r>
              <a:rPr lang="en-US" sz="800" b="1" dirty="0">
                <a:solidFill>
                  <a:prstClr val="black"/>
                </a:solidFill>
              </a:rPr>
              <a:t> </a:t>
            </a:r>
            <a:r>
              <a:rPr lang="en-US" sz="900" b="1" dirty="0">
                <a:solidFill>
                  <a:prstClr val="black"/>
                </a:solidFill>
              </a:rPr>
              <a:t>Outdoor </a:t>
            </a:r>
            <a:r>
              <a:rPr lang="en-US" sz="900" b="1">
                <a:solidFill>
                  <a:prstClr val="black"/>
                </a:solidFill>
              </a:rPr>
              <a:t>Recreational Leadership</a:t>
            </a:r>
            <a:endParaRPr lang="en-US" sz="800" dirty="0">
              <a:solidFill>
                <a:prstClr val="black"/>
              </a:solidFill>
            </a:endParaRPr>
          </a:p>
          <a:p>
            <a:endParaRPr lang="en-US" sz="200" dirty="0">
              <a:solidFill>
                <a:prstClr val="black"/>
              </a:solidFill>
            </a:endParaRPr>
          </a:p>
          <a:p>
            <a:r>
              <a:rPr lang="en-US" sz="800" i="1" dirty="0">
                <a:solidFill>
                  <a:prstClr val="black"/>
                </a:solidFill>
              </a:rPr>
              <a:t>* STEM affiliated pathway</a:t>
            </a:r>
            <a:r>
              <a:rPr lang="en-US" sz="800" dirty="0">
                <a:solidFill>
                  <a:prstClr val="black"/>
                </a:solidFill>
              </a:rPr>
              <a:t>                    </a:t>
            </a:r>
            <a:r>
              <a:rPr lang="en-US" sz="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CTSO – FFA</a:t>
            </a:r>
            <a:endParaRPr lang="en-US" sz="8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248400" y="842367"/>
            <a:ext cx="2667000" cy="2129433"/>
          </a:xfrm>
          <a:prstGeom prst="roundRect">
            <a:avLst>
              <a:gd name="adj" fmla="val 6541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en-US" sz="900" b="1" dirty="0">
                <a:solidFill>
                  <a:prstClr val="black"/>
                </a:solidFill>
              </a:rPr>
              <a:t>Engineering</a:t>
            </a:r>
            <a:endParaRPr lang="en-US" sz="700" dirty="0">
              <a:solidFill>
                <a:prstClr val="black"/>
              </a:solidFill>
            </a:endParaRPr>
          </a:p>
          <a:p>
            <a:pPr lvl="0"/>
            <a:r>
              <a:rPr lang="en-US" sz="600" i="1" dirty="0">
                <a:solidFill>
                  <a:prstClr val="black"/>
                </a:solidFill>
              </a:rPr>
              <a:t>     </a:t>
            </a:r>
            <a:r>
              <a:rPr lang="en-US" sz="600" b="1" i="1" dirty="0">
                <a:solidFill>
                  <a:prstClr val="black"/>
                </a:solidFill>
              </a:rPr>
              <a:t>See also STEM affiliated pathways noted by *</a:t>
            </a:r>
            <a:endParaRPr lang="en-US" sz="700" b="1" i="1" dirty="0">
              <a:solidFill>
                <a:prstClr val="black"/>
              </a:solidFill>
            </a:endParaRPr>
          </a:p>
          <a:p>
            <a:pPr lvl="0"/>
            <a:endParaRPr lang="en-US" sz="4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Media Arts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Audio/Video Technology &amp; Film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Journalism &amp; Broadcasting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Performing Arts 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Printing/Publishing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Visual &amp; Design Arts</a:t>
            </a:r>
            <a:r>
              <a:rPr lang="en-US" sz="1000" dirty="0">
                <a:solidFill>
                  <a:prstClr val="black"/>
                </a:solidFill>
              </a:rPr>
              <a:t>^</a:t>
            </a:r>
          </a:p>
          <a:p>
            <a:pPr lvl="0"/>
            <a:endParaRPr lang="en-US" sz="5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Information Technology</a:t>
            </a:r>
          </a:p>
          <a:p>
            <a:pPr lvl="0"/>
            <a:r>
              <a:rPr lang="en-US" sz="800" i="1" dirty="0">
                <a:solidFill>
                  <a:prstClr val="black"/>
                </a:solidFill>
              </a:rPr>
              <a:t>• </a:t>
            </a:r>
            <a:r>
              <a:rPr lang="en-US" sz="800" dirty="0">
                <a:solidFill>
                  <a:prstClr val="black"/>
                </a:solidFill>
              </a:rPr>
              <a:t>Information Support and Services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Interactive Media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Network Systems &amp; Telecommunications*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Programming &amp; Software Engineering*</a:t>
            </a:r>
          </a:p>
          <a:p>
            <a:pPr algn="r"/>
            <a:r>
              <a:rPr lang="en-US" sz="800" dirty="0">
                <a:solidFill>
                  <a:prstClr val="black"/>
                </a:solidFill>
              </a:rPr>
              <a:t> 	 </a:t>
            </a:r>
            <a:r>
              <a:rPr lang="en-US" sz="7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CTSOs – TSA, CCCSO, </a:t>
            </a:r>
            <a:r>
              <a:rPr lang="en-US" sz="7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SkillsUSA</a:t>
            </a:r>
            <a:r>
              <a:rPr lang="en-US" sz="7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9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^</a:t>
            </a:r>
            <a:r>
              <a:rPr lang="en-US" sz="7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FCCLA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221377" y="4091354"/>
            <a:ext cx="2895600" cy="2461846"/>
          </a:xfrm>
          <a:prstGeom prst="roundRect">
            <a:avLst>
              <a:gd name="adj" fmla="val 1125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/>
          <a:lstStyle/>
          <a:p>
            <a:pPr lvl="0"/>
            <a:r>
              <a:rPr lang="en-US" sz="900" b="1" dirty="0">
                <a:solidFill>
                  <a:prstClr val="black"/>
                </a:solidFill>
              </a:rPr>
              <a:t>Architecture &amp; Construction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Construction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Design &amp; Pre-construction*</a:t>
            </a:r>
          </a:p>
          <a:p>
            <a:pPr marL="57150" lvl="0" indent="-57150" defTabSz="8572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Maintenance &amp; Operations</a:t>
            </a:r>
          </a:p>
          <a:p>
            <a:pPr lvl="0"/>
            <a:endParaRPr lang="en-US" sz="800" b="1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Manufacturing</a:t>
            </a:r>
            <a:endParaRPr lang="en-US" sz="800" b="1" dirty="0">
              <a:solidFill>
                <a:prstClr val="black"/>
              </a:solidFill>
            </a:endParaRP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Health, Safety &amp; Environmental Assurance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Logistics &amp; Inventory Control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Manufacturing Production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Maintenance, Installation &amp; Repair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Production/Process Technology*</a:t>
            </a:r>
          </a:p>
          <a:p>
            <a:pPr marL="5715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Quality Assurance</a:t>
            </a:r>
          </a:p>
          <a:p>
            <a:pPr marL="57150" lvl="0" indent="-57150">
              <a:buFont typeface="Arial" pitchFamily="34" charset="0"/>
              <a:buChar char="•"/>
            </a:pPr>
            <a:endParaRPr lang="en-US" sz="800" b="1" dirty="0">
              <a:solidFill>
                <a:prstClr val="black"/>
              </a:solidFill>
            </a:endParaRPr>
          </a:p>
          <a:p>
            <a:pPr lvl="0"/>
            <a:r>
              <a:rPr lang="en-US" sz="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CTSOs – TSA, </a:t>
            </a:r>
            <a:r>
              <a:rPr lang="en-US" sz="8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SkillsUSA</a:t>
            </a:r>
            <a:endParaRPr lang="en-US" sz="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" lvl="0" indent="-57150">
              <a:buFont typeface="Arial" pitchFamily="34" charset="0"/>
              <a:buChar char="•"/>
            </a:pPr>
            <a:endParaRPr lang="en-US" sz="800" b="1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Transportation, Distribution &amp; Logistics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Facility &amp; Mobile Equipment Maintenance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Health, Safety &amp; Environmental Management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Logistics, Planning &amp; Management Services</a:t>
            </a:r>
          </a:p>
          <a:p>
            <a:pPr marL="5715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Planning, Management &amp; Regulation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Sales &amp; Service</a:t>
            </a:r>
          </a:p>
          <a:p>
            <a:pPr marL="5715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Transportation Operations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Transportation/Systems Infrastructure </a:t>
            </a:r>
          </a:p>
          <a:p>
            <a:pPr marL="57150" lvl="0" indent="-57150">
              <a:buFont typeface="Arial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</a:rPr>
              <a:t>Warehousing &amp; Distribution Center Operations</a:t>
            </a:r>
          </a:p>
          <a:p>
            <a:pPr marL="57150" lvl="0" indent="-57150"/>
            <a:endParaRPr lang="en-US" sz="800" dirty="0">
              <a:solidFill>
                <a:prstClr val="black"/>
              </a:solidFill>
            </a:endParaRPr>
          </a:p>
          <a:p>
            <a:r>
              <a:rPr lang="en-US" sz="800" i="1" dirty="0">
                <a:solidFill>
                  <a:prstClr val="black"/>
                </a:solidFill>
              </a:rPr>
              <a:t>* STEM affiliated pathway</a:t>
            </a:r>
          </a:p>
          <a:p>
            <a:endParaRPr lang="en-US" sz="800" dirty="0"/>
          </a:p>
        </p:txBody>
      </p:sp>
      <p:sp>
        <p:nvSpPr>
          <p:cNvPr id="21" name="Rounded Rectangle 20"/>
          <p:cNvSpPr/>
          <p:nvPr/>
        </p:nvSpPr>
        <p:spPr>
          <a:xfrm>
            <a:off x="228600" y="3962399"/>
            <a:ext cx="2514600" cy="270751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en-US" sz="900" b="1" dirty="0">
                <a:solidFill>
                  <a:prstClr val="black"/>
                </a:solidFill>
              </a:rPr>
              <a:t>Hospitality &amp; Tourism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Lodging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Recreation, Amusements &amp; Attractions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Restaurants, Food &amp; Beverage Services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Travel &amp; Tourism</a:t>
            </a:r>
          </a:p>
          <a:p>
            <a:pPr lvl="0"/>
            <a:endParaRPr lang="en-US" sz="800" b="1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Human Services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Consumer Services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Counseling &amp; Mental Health Services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Early Childhood Development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Family &amp; Community Services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Personal Care Services</a:t>
            </a:r>
            <a:r>
              <a:rPr lang="en-US" sz="1050" b="1" baseline="30000" dirty="0">
                <a:solidFill>
                  <a:prstClr val="black"/>
                </a:solidFill>
              </a:rPr>
              <a:t>~</a:t>
            </a:r>
          </a:p>
          <a:p>
            <a:r>
              <a:rPr lang="en-US" sz="700" dirty="0">
                <a:solidFill>
                  <a:prstClr val="black"/>
                </a:solidFill>
              </a:rPr>
              <a:t>• </a:t>
            </a:r>
            <a:r>
              <a:rPr lang="en-US" sz="800" dirty="0">
                <a:solidFill>
                  <a:prstClr val="black"/>
                </a:solidFill>
              </a:rPr>
              <a:t>Behavioral Health</a:t>
            </a:r>
            <a:endParaRPr lang="en-US" sz="800" b="1" baseline="30000" dirty="0">
              <a:solidFill>
                <a:prstClr val="black"/>
              </a:solidFill>
            </a:endParaRPr>
          </a:p>
          <a:p>
            <a:pPr lvl="0"/>
            <a:endParaRPr lang="en-US" sz="800" b="1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Education &amp; Training</a:t>
            </a:r>
          </a:p>
          <a:p>
            <a:r>
              <a:rPr lang="en-US" sz="800" dirty="0">
                <a:solidFill>
                  <a:prstClr val="black"/>
                </a:solidFill>
              </a:rPr>
              <a:t>• Administration and Administrative Support</a:t>
            </a:r>
          </a:p>
          <a:p>
            <a:r>
              <a:rPr lang="en-US" sz="800" dirty="0">
                <a:solidFill>
                  <a:prstClr val="black"/>
                </a:solidFill>
              </a:rPr>
              <a:t>• Professional Support Services</a:t>
            </a:r>
          </a:p>
          <a:p>
            <a:pPr lvl="0"/>
            <a:r>
              <a:rPr lang="en-US" sz="800" dirty="0">
                <a:solidFill>
                  <a:prstClr val="black"/>
                </a:solidFill>
              </a:rPr>
              <a:t>• Teaching and Training</a:t>
            </a:r>
          </a:p>
          <a:p>
            <a:pPr algn="ctr"/>
            <a:r>
              <a:rPr lang="en-US" sz="800" i="1" dirty="0">
                <a:solidFill>
                  <a:prstClr val="black"/>
                </a:solidFill>
              </a:rPr>
              <a:t>+ FACS Core &amp; World Of Work (WOW)   </a:t>
            </a:r>
          </a:p>
          <a:p>
            <a:pPr algn="ctr"/>
            <a:r>
              <a:rPr lang="en-US" sz="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CTSOs – FCCLA, ~</a:t>
            </a:r>
            <a:r>
              <a:rPr lang="en-US" sz="8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SkillsUSA</a:t>
            </a:r>
            <a:r>
              <a:rPr lang="en-US" sz="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524000" y="3733800"/>
            <a:ext cx="1524000" cy="3810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Hospitality, Human Services &amp; Education (+)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682262" y="3105347"/>
            <a:ext cx="1365738" cy="3810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Business, Marketing, Entrepreneurship, Finance, and Public Administration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733800" y="4557314"/>
            <a:ext cx="1698978" cy="4191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Health Science, Criminal Justice &amp; </a:t>
            </a:r>
          </a:p>
          <a:p>
            <a:pPr algn="ctr"/>
            <a:r>
              <a:rPr lang="en-US" sz="900" b="1" dirty="0"/>
              <a:t>Public Safety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956974" y="2525505"/>
            <a:ext cx="1447800" cy="381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Agriculture, Natural Resources &amp; Energy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324601" y="3666673"/>
            <a:ext cx="1365738" cy="381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Skilled Trades &amp; </a:t>
            </a:r>
          </a:p>
          <a:p>
            <a:pPr algn="ctr"/>
            <a:r>
              <a:rPr lang="en-US" sz="900" b="1" dirty="0"/>
              <a:t>Technical Sciences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248400" y="2895600"/>
            <a:ext cx="1295400" cy="4572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b="1" dirty="0">
                <a:solidFill>
                  <a:prstClr val="white"/>
                </a:solidFill>
              </a:rPr>
              <a:t>ETMA: Engineering, Technology &amp; Media Arts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-41031" y="6669911"/>
            <a:ext cx="411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Updated as DRAFT October 2022- </a:t>
            </a:r>
            <a:r>
              <a:rPr lang="en-US" sz="800" dirty="0">
                <a:hlinkClick r:id="rId3"/>
              </a:rPr>
              <a:t>www.coloradostateplan.com</a:t>
            </a:r>
            <a:r>
              <a:rPr lang="en-US" sz="800" dirty="0"/>
              <a:t> + </a:t>
            </a:r>
            <a:r>
              <a:rPr lang="en-US" sz="800" dirty="0">
                <a:hlinkClick r:id="rId4"/>
              </a:rPr>
              <a:t>www.cccs.edu</a:t>
            </a:r>
            <a:r>
              <a:rPr lang="en-US" sz="800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717" y="3544256"/>
            <a:ext cx="293419" cy="2886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0" y="96115"/>
            <a:ext cx="1445934" cy="5134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90339" y="127884"/>
            <a:ext cx="1373038" cy="5359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587</Words>
  <Application>Microsoft Office PowerPoint</Application>
  <PresentationFormat>On-screen Show (4:3)</PresentationFormat>
  <Paragraphs>146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Palatino Linotype</vt:lpstr>
      <vt:lpstr>Office Theme</vt:lpstr>
      <vt:lpstr>PowerPoint Presentation</vt:lpstr>
    </vt:vector>
  </TitlesOfParts>
  <Company>Colorado Community College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Administrative Computing</dc:creator>
  <cp:lastModifiedBy>Jones, Lauren</cp:lastModifiedBy>
  <cp:revision>71</cp:revision>
  <cp:lastPrinted>2016-09-27T17:47:20Z</cp:lastPrinted>
  <dcterms:created xsi:type="dcterms:W3CDTF">2009-11-05T20:57:40Z</dcterms:created>
  <dcterms:modified xsi:type="dcterms:W3CDTF">2022-10-14T18:10:10Z</dcterms:modified>
</cp:coreProperties>
</file>